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38"/>
  </p:notesMasterIdLst>
  <p:handoutMasterIdLst>
    <p:handoutMasterId r:id="rId39"/>
  </p:handoutMasterIdLst>
  <p:sldIdLst>
    <p:sldId id="307" r:id="rId5"/>
    <p:sldId id="276" r:id="rId6"/>
    <p:sldId id="332" r:id="rId7"/>
    <p:sldId id="293" r:id="rId8"/>
    <p:sldId id="323" r:id="rId9"/>
    <p:sldId id="294" r:id="rId10"/>
    <p:sldId id="317" r:id="rId11"/>
    <p:sldId id="278" r:id="rId12"/>
    <p:sldId id="324" r:id="rId13"/>
    <p:sldId id="321" r:id="rId14"/>
    <p:sldId id="333" r:id="rId15"/>
    <p:sldId id="309" r:id="rId16"/>
    <p:sldId id="277" r:id="rId17"/>
    <p:sldId id="314" r:id="rId18"/>
    <p:sldId id="320" r:id="rId19"/>
    <p:sldId id="334" r:id="rId20"/>
    <p:sldId id="282" r:id="rId21"/>
    <p:sldId id="284" r:id="rId22"/>
    <p:sldId id="285" r:id="rId23"/>
    <p:sldId id="295" r:id="rId24"/>
    <p:sldId id="336" r:id="rId25"/>
    <p:sldId id="326" r:id="rId26"/>
    <p:sldId id="269" r:id="rId27"/>
    <p:sldId id="271" r:id="rId28"/>
    <p:sldId id="330" r:id="rId29"/>
    <p:sldId id="337" r:id="rId30"/>
    <p:sldId id="335" r:id="rId31"/>
    <p:sldId id="316" r:id="rId32"/>
    <p:sldId id="315" r:id="rId33"/>
    <p:sldId id="325" r:id="rId34"/>
    <p:sldId id="329" r:id="rId35"/>
    <p:sldId id="311" r:id="rId36"/>
    <p:sldId id="289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47078-7FD2-4DDE-9716-9176F7035CE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672C5-AAF5-4F88-8E9A-2C7453B444C4}">
      <dgm:prSet phldrT="[Text]"/>
      <dgm:spPr/>
      <dgm:t>
        <a:bodyPr/>
        <a:lstStyle/>
        <a:p>
          <a:endParaRPr lang="en-US" dirty="0"/>
        </a:p>
      </dgm:t>
    </dgm:pt>
    <dgm:pt modelId="{5A065973-4312-45F4-8CC9-0A9E098FACB3}" type="parTrans" cxnId="{FFEF6489-7ECF-4307-A9A4-16F2B2BF9507}">
      <dgm:prSet/>
      <dgm:spPr/>
      <dgm:t>
        <a:bodyPr/>
        <a:lstStyle/>
        <a:p>
          <a:endParaRPr lang="en-US"/>
        </a:p>
      </dgm:t>
    </dgm:pt>
    <dgm:pt modelId="{F002BDE6-E921-4A0E-8F11-15250B3CBE10}" type="sibTrans" cxnId="{FFEF6489-7ECF-4307-A9A4-16F2B2BF9507}">
      <dgm:prSet/>
      <dgm:spPr/>
      <dgm:t>
        <a:bodyPr/>
        <a:lstStyle/>
        <a:p>
          <a:endParaRPr lang="en-US"/>
        </a:p>
      </dgm:t>
    </dgm:pt>
    <dgm:pt modelId="{EF69EF69-4B2F-472C-93BF-670E7D6A222A}">
      <dgm:prSet phldrT="[Text]"/>
      <dgm:spPr/>
      <dgm:t>
        <a:bodyPr/>
        <a:lstStyle/>
        <a:p>
          <a:r>
            <a:rPr lang="en-US" dirty="0" smtClean="0"/>
            <a:t>Calendar of events</a:t>
          </a:r>
          <a:endParaRPr lang="en-US" dirty="0"/>
        </a:p>
      </dgm:t>
    </dgm:pt>
    <dgm:pt modelId="{EE45D993-D273-4C99-8D3D-8C0973CD6B25}" type="parTrans" cxnId="{AD0B5931-EDF2-4E6E-83E6-A03FE13121DC}">
      <dgm:prSet/>
      <dgm:spPr/>
      <dgm:t>
        <a:bodyPr/>
        <a:lstStyle/>
        <a:p>
          <a:endParaRPr lang="en-US"/>
        </a:p>
      </dgm:t>
    </dgm:pt>
    <dgm:pt modelId="{2373B8E8-5AC5-4D7F-BAAA-22AEA2D3B2D6}" type="sibTrans" cxnId="{AD0B5931-EDF2-4E6E-83E6-A03FE13121DC}">
      <dgm:prSet/>
      <dgm:spPr/>
      <dgm:t>
        <a:bodyPr/>
        <a:lstStyle/>
        <a:p>
          <a:endParaRPr lang="en-US"/>
        </a:p>
      </dgm:t>
    </dgm:pt>
    <dgm:pt modelId="{38D0FB25-831E-4AB7-A937-8F9B5900C4E6}">
      <dgm:prSet phldrT="[Text]"/>
      <dgm:spPr/>
      <dgm:t>
        <a:bodyPr/>
        <a:lstStyle/>
        <a:p>
          <a:endParaRPr lang="en-US" dirty="0"/>
        </a:p>
      </dgm:t>
    </dgm:pt>
    <dgm:pt modelId="{83271AEB-DA21-49CC-B49B-4B5C7A070DFE}" type="parTrans" cxnId="{743C09A5-DCE7-42E8-9498-C8E9E5D853E7}">
      <dgm:prSet/>
      <dgm:spPr/>
      <dgm:t>
        <a:bodyPr/>
        <a:lstStyle/>
        <a:p>
          <a:endParaRPr lang="en-US"/>
        </a:p>
      </dgm:t>
    </dgm:pt>
    <dgm:pt modelId="{442290B6-356E-479E-98F2-C690AC69883C}" type="sibTrans" cxnId="{743C09A5-DCE7-42E8-9498-C8E9E5D853E7}">
      <dgm:prSet/>
      <dgm:spPr/>
      <dgm:t>
        <a:bodyPr/>
        <a:lstStyle/>
        <a:p>
          <a:endParaRPr lang="en-US"/>
        </a:p>
      </dgm:t>
    </dgm:pt>
    <dgm:pt modelId="{D0A8C7E1-FD1F-4F51-BE1E-C6233A1E5F24}">
      <dgm:prSet phldrT="[Text]"/>
      <dgm:spPr/>
      <dgm:t>
        <a:bodyPr/>
        <a:lstStyle/>
        <a:p>
          <a:r>
            <a:rPr lang="en-US" dirty="0" smtClean="0"/>
            <a:t>College and Career Planning</a:t>
          </a:r>
          <a:endParaRPr lang="en-US" dirty="0"/>
        </a:p>
      </dgm:t>
    </dgm:pt>
    <dgm:pt modelId="{B72E4A3D-6753-4FB5-BBAB-07BED3EE1BEB}" type="parTrans" cxnId="{39FB2261-F52C-40DC-93F0-59D686959337}">
      <dgm:prSet/>
      <dgm:spPr/>
      <dgm:t>
        <a:bodyPr/>
        <a:lstStyle/>
        <a:p>
          <a:endParaRPr lang="en-US"/>
        </a:p>
      </dgm:t>
    </dgm:pt>
    <dgm:pt modelId="{9D8E6753-2A49-4E9D-A8B4-D0FB16AB7C33}" type="sibTrans" cxnId="{39FB2261-F52C-40DC-93F0-59D686959337}">
      <dgm:prSet/>
      <dgm:spPr/>
      <dgm:t>
        <a:bodyPr/>
        <a:lstStyle/>
        <a:p>
          <a:endParaRPr lang="en-US"/>
        </a:p>
      </dgm:t>
    </dgm:pt>
    <dgm:pt modelId="{8811314D-45ED-4FBA-93C2-B345EEFAC347}">
      <dgm:prSet/>
      <dgm:spPr/>
      <dgm:t>
        <a:bodyPr/>
        <a:lstStyle/>
        <a:p>
          <a:r>
            <a:rPr lang="en-US" dirty="0" smtClean="0"/>
            <a:t>Scholarship and testing info</a:t>
          </a:r>
          <a:endParaRPr lang="en-US" dirty="0"/>
        </a:p>
      </dgm:t>
    </dgm:pt>
    <dgm:pt modelId="{01A98D93-B917-4D0E-96EA-689C4BAB3E55}" type="parTrans" cxnId="{BEADE2B7-4E7A-48DF-8860-EEDCF56C95F6}">
      <dgm:prSet/>
      <dgm:spPr/>
      <dgm:t>
        <a:bodyPr/>
        <a:lstStyle/>
        <a:p>
          <a:endParaRPr lang="en-US"/>
        </a:p>
      </dgm:t>
    </dgm:pt>
    <dgm:pt modelId="{14A87549-2388-4436-BE49-C5AF3C41B735}" type="sibTrans" cxnId="{BEADE2B7-4E7A-48DF-8860-EEDCF56C95F6}">
      <dgm:prSet/>
      <dgm:spPr/>
      <dgm:t>
        <a:bodyPr/>
        <a:lstStyle/>
        <a:p>
          <a:endParaRPr lang="en-US"/>
        </a:p>
      </dgm:t>
    </dgm:pt>
    <dgm:pt modelId="{0D92034B-AD94-4691-AE8E-D1F55073E7A2}">
      <dgm:prSet phldrT="[Text]"/>
      <dgm:spPr/>
      <dgm:t>
        <a:bodyPr/>
        <a:lstStyle/>
        <a:p>
          <a:endParaRPr lang="en-US" dirty="0"/>
        </a:p>
      </dgm:t>
    </dgm:pt>
    <dgm:pt modelId="{4DE51A88-0146-45CC-BF81-D81275DE82A1}" type="sibTrans" cxnId="{97E5769F-EF23-4EF1-8A48-5A1D6B20D581}">
      <dgm:prSet/>
      <dgm:spPr/>
      <dgm:t>
        <a:bodyPr/>
        <a:lstStyle/>
        <a:p>
          <a:endParaRPr lang="en-US"/>
        </a:p>
      </dgm:t>
    </dgm:pt>
    <dgm:pt modelId="{3DA1D958-C4C5-4025-AADB-823D2B1F7B2E}" type="parTrans" cxnId="{97E5769F-EF23-4EF1-8A48-5A1D6B20D581}">
      <dgm:prSet/>
      <dgm:spPr/>
      <dgm:t>
        <a:bodyPr/>
        <a:lstStyle/>
        <a:p>
          <a:endParaRPr lang="en-US"/>
        </a:p>
      </dgm:t>
    </dgm:pt>
    <dgm:pt modelId="{1431A0F7-AB0C-4337-A499-D4456389E692}" type="pres">
      <dgm:prSet presAssocID="{49E47078-7FD2-4DDE-9716-9176F7035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12D40-6174-4496-A1FE-0B4FAE6BB76D}" type="pres">
      <dgm:prSet presAssocID="{823672C5-AAF5-4F88-8E9A-2C7453B444C4}" presName="composite" presStyleCnt="0"/>
      <dgm:spPr/>
    </dgm:pt>
    <dgm:pt modelId="{3C91ECB4-66B7-4A1A-996F-57B0FA07A79E}" type="pres">
      <dgm:prSet presAssocID="{823672C5-AAF5-4F88-8E9A-2C7453B444C4}" presName="parentText" presStyleLbl="alignNode1" presStyleIdx="0" presStyleCnt="3" custLinFactNeighborX="-56847" custLinFactNeighborY="-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207E3-F14F-4502-AED4-D5C7555293B8}" type="pres">
      <dgm:prSet presAssocID="{823672C5-AAF5-4F88-8E9A-2C7453B444C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2C932-7542-4725-9C4E-45A93AF5B10C}" type="pres">
      <dgm:prSet presAssocID="{F002BDE6-E921-4A0E-8F11-15250B3CBE10}" presName="sp" presStyleCnt="0"/>
      <dgm:spPr/>
    </dgm:pt>
    <dgm:pt modelId="{339DC018-5033-4A77-A205-59DA8EA856A5}" type="pres">
      <dgm:prSet presAssocID="{38D0FB25-831E-4AB7-A937-8F9B5900C4E6}" presName="composite" presStyleCnt="0"/>
      <dgm:spPr/>
    </dgm:pt>
    <dgm:pt modelId="{A445F75B-04D7-4CE7-A728-C7A7F3568C01}" type="pres">
      <dgm:prSet presAssocID="{38D0FB25-831E-4AB7-A937-8F9B5900C4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03B5D-EC73-484D-8408-13C8F570E765}" type="pres">
      <dgm:prSet presAssocID="{38D0FB25-831E-4AB7-A937-8F9B5900C4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16CD2-B1D5-47E4-B22C-DCB449896A85}" type="pres">
      <dgm:prSet presAssocID="{442290B6-356E-479E-98F2-C690AC69883C}" presName="sp" presStyleCnt="0"/>
      <dgm:spPr/>
    </dgm:pt>
    <dgm:pt modelId="{CE12DEA4-7BCA-47E3-92F5-447714F2D519}" type="pres">
      <dgm:prSet presAssocID="{0D92034B-AD94-4691-AE8E-D1F55073E7A2}" presName="composite" presStyleCnt="0"/>
      <dgm:spPr/>
    </dgm:pt>
    <dgm:pt modelId="{782B7A36-9D1F-4D48-A45A-B314B6B14E2D}" type="pres">
      <dgm:prSet presAssocID="{0D92034B-AD94-4691-AE8E-D1F55073E7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3C634-7B32-46F0-BF03-50666EC869CF}" type="pres">
      <dgm:prSet presAssocID="{0D92034B-AD94-4691-AE8E-D1F55073E7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ED532-C552-41E0-A20A-A864A69D66C5}" type="presOf" srcId="{38D0FB25-831E-4AB7-A937-8F9B5900C4E6}" destId="{A445F75B-04D7-4CE7-A728-C7A7F3568C01}" srcOrd="0" destOrd="0" presId="urn:microsoft.com/office/officeart/2005/8/layout/chevron2"/>
    <dgm:cxn modelId="{AD0B5931-EDF2-4E6E-83E6-A03FE13121DC}" srcId="{823672C5-AAF5-4F88-8E9A-2C7453B444C4}" destId="{EF69EF69-4B2F-472C-93BF-670E7D6A222A}" srcOrd="0" destOrd="0" parTransId="{EE45D993-D273-4C99-8D3D-8C0973CD6B25}" sibTransId="{2373B8E8-5AC5-4D7F-BAAA-22AEA2D3B2D6}"/>
    <dgm:cxn modelId="{BEADE2B7-4E7A-48DF-8860-EEDCF56C95F6}" srcId="{0D92034B-AD94-4691-AE8E-D1F55073E7A2}" destId="{8811314D-45ED-4FBA-93C2-B345EEFAC347}" srcOrd="0" destOrd="0" parTransId="{01A98D93-B917-4D0E-96EA-689C4BAB3E55}" sibTransId="{14A87549-2388-4436-BE49-C5AF3C41B735}"/>
    <dgm:cxn modelId="{F4539A1F-7AC8-4C89-8007-427780AEEB48}" type="presOf" srcId="{49E47078-7FD2-4DDE-9716-9176F7035CE4}" destId="{1431A0F7-AB0C-4337-A499-D4456389E692}" srcOrd="0" destOrd="0" presId="urn:microsoft.com/office/officeart/2005/8/layout/chevron2"/>
    <dgm:cxn modelId="{66809A2C-2754-45FF-95BD-27213F409AB8}" type="presOf" srcId="{8811314D-45ED-4FBA-93C2-B345EEFAC347}" destId="{3E83C634-7B32-46F0-BF03-50666EC869CF}" srcOrd="0" destOrd="0" presId="urn:microsoft.com/office/officeart/2005/8/layout/chevron2"/>
    <dgm:cxn modelId="{FFEF6489-7ECF-4307-A9A4-16F2B2BF9507}" srcId="{49E47078-7FD2-4DDE-9716-9176F7035CE4}" destId="{823672C5-AAF5-4F88-8E9A-2C7453B444C4}" srcOrd="0" destOrd="0" parTransId="{5A065973-4312-45F4-8CC9-0A9E098FACB3}" sibTransId="{F002BDE6-E921-4A0E-8F11-15250B3CBE10}"/>
    <dgm:cxn modelId="{EAC473A4-706B-47F9-A1E1-D23D7AAFEEB1}" type="presOf" srcId="{0D92034B-AD94-4691-AE8E-D1F55073E7A2}" destId="{782B7A36-9D1F-4D48-A45A-B314B6B14E2D}" srcOrd="0" destOrd="0" presId="urn:microsoft.com/office/officeart/2005/8/layout/chevron2"/>
    <dgm:cxn modelId="{39FB2261-F52C-40DC-93F0-59D686959337}" srcId="{38D0FB25-831E-4AB7-A937-8F9B5900C4E6}" destId="{D0A8C7E1-FD1F-4F51-BE1E-C6233A1E5F24}" srcOrd="0" destOrd="0" parTransId="{B72E4A3D-6753-4FB5-BBAB-07BED3EE1BEB}" sibTransId="{9D8E6753-2A49-4E9D-A8B4-D0FB16AB7C33}"/>
    <dgm:cxn modelId="{2D3E7844-BABD-4761-B197-34BA9028AC79}" type="presOf" srcId="{EF69EF69-4B2F-472C-93BF-670E7D6A222A}" destId="{2D6207E3-F14F-4502-AED4-D5C7555293B8}" srcOrd="0" destOrd="0" presId="urn:microsoft.com/office/officeart/2005/8/layout/chevron2"/>
    <dgm:cxn modelId="{743C09A5-DCE7-42E8-9498-C8E9E5D853E7}" srcId="{49E47078-7FD2-4DDE-9716-9176F7035CE4}" destId="{38D0FB25-831E-4AB7-A937-8F9B5900C4E6}" srcOrd="1" destOrd="0" parTransId="{83271AEB-DA21-49CC-B49B-4B5C7A070DFE}" sibTransId="{442290B6-356E-479E-98F2-C690AC69883C}"/>
    <dgm:cxn modelId="{F91C70D0-A280-4F21-884E-23D875FC4EB8}" type="presOf" srcId="{823672C5-AAF5-4F88-8E9A-2C7453B444C4}" destId="{3C91ECB4-66B7-4A1A-996F-57B0FA07A79E}" srcOrd="0" destOrd="0" presId="urn:microsoft.com/office/officeart/2005/8/layout/chevron2"/>
    <dgm:cxn modelId="{1DCD7050-34A3-4A85-8471-5CD870B9C87D}" type="presOf" srcId="{D0A8C7E1-FD1F-4F51-BE1E-C6233A1E5F24}" destId="{C2B03B5D-EC73-484D-8408-13C8F570E765}" srcOrd="0" destOrd="0" presId="urn:microsoft.com/office/officeart/2005/8/layout/chevron2"/>
    <dgm:cxn modelId="{97E5769F-EF23-4EF1-8A48-5A1D6B20D581}" srcId="{49E47078-7FD2-4DDE-9716-9176F7035CE4}" destId="{0D92034B-AD94-4691-AE8E-D1F55073E7A2}" srcOrd="2" destOrd="0" parTransId="{3DA1D958-C4C5-4025-AADB-823D2B1F7B2E}" sibTransId="{4DE51A88-0146-45CC-BF81-D81275DE82A1}"/>
    <dgm:cxn modelId="{C03AB135-77EB-43AC-AA98-1B83C01AEED2}" type="presParOf" srcId="{1431A0F7-AB0C-4337-A499-D4456389E692}" destId="{38F12D40-6174-4496-A1FE-0B4FAE6BB76D}" srcOrd="0" destOrd="0" presId="urn:microsoft.com/office/officeart/2005/8/layout/chevron2"/>
    <dgm:cxn modelId="{2C6CC347-8107-4421-A1A6-5656FA133EB7}" type="presParOf" srcId="{38F12D40-6174-4496-A1FE-0B4FAE6BB76D}" destId="{3C91ECB4-66B7-4A1A-996F-57B0FA07A79E}" srcOrd="0" destOrd="0" presId="urn:microsoft.com/office/officeart/2005/8/layout/chevron2"/>
    <dgm:cxn modelId="{A33B9A17-6F9F-48E7-85CD-58052829F520}" type="presParOf" srcId="{38F12D40-6174-4496-A1FE-0B4FAE6BB76D}" destId="{2D6207E3-F14F-4502-AED4-D5C7555293B8}" srcOrd="1" destOrd="0" presId="urn:microsoft.com/office/officeart/2005/8/layout/chevron2"/>
    <dgm:cxn modelId="{143318BC-AAF9-471F-B034-04D3B94C78A7}" type="presParOf" srcId="{1431A0F7-AB0C-4337-A499-D4456389E692}" destId="{7442C932-7542-4725-9C4E-45A93AF5B10C}" srcOrd="1" destOrd="0" presId="urn:microsoft.com/office/officeart/2005/8/layout/chevron2"/>
    <dgm:cxn modelId="{6DC1260B-9FDC-483B-9B90-CDE324482FC3}" type="presParOf" srcId="{1431A0F7-AB0C-4337-A499-D4456389E692}" destId="{339DC018-5033-4A77-A205-59DA8EA856A5}" srcOrd="2" destOrd="0" presId="urn:microsoft.com/office/officeart/2005/8/layout/chevron2"/>
    <dgm:cxn modelId="{51DA189F-B926-4813-9040-34353CABFAE8}" type="presParOf" srcId="{339DC018-5033-4A77-A205-59DA8EA856A5}" destId="{A445F75B-04D7-4CE7-A728-C7A7F3568C01}" srcOrd="0" destOrd="0" presId="urn:microsoft.com/office/officeart/2005/8/layout/chevron2"/>
    <dgm:cxn modelId="{FA63A611-1088-4ED8-8B32-0CFB7B17F37D}" type="presParOf" srcId="{339DC018-5033-4A77-A205-59DA8EA856A5}" destId="{C2B03B5D-EC73-484D-8408-13C8F570E765}" srcOrd="1" destOrd="0" presId="urn:microsoft.com/office/officeart/2005/8/layout/chevron2"/>
    <dgm:cxn modelId="{3B306E03-4756-46AC-9E93-B78C48C68FA2}" type="presParOf" srcId="{1431A0F7-AB0C-4337-A499-D4456389E692}" destId="{8C516CD2-B1D5-47E4-B22C-DCB449896A85}" srcOrd="3" destOrd="0" presId="urn:microsoft.com/office/officeart/2005/8/layout/chevron2"/>
    <dgm:cxn modelId="{94EBE46C-786F-4350-9902-FF75AB06761E}" type="presParOf" srcId="{1431A0F7-AB0C-4337-A499-D4456389E692}" destId="{CE12DEA4-7BCA-47E3-92F5-447714F2D519}" srcOrd="4" destOrd="0" presId="urn:microsoft.com/office/officeart/2005/8/layout/chevron2"/>
    <dgm:cxn modelId="{F47E034F-049A-458E-8C71-BA98E5A58F02}" type="presParOf" srcId="{CE12DEA4-7BCA-47E3-92F5-447714F2D519}" destId="{782B7A36-9D1F-4D48-A45A-B314B6B14E2D}" srcOrd="0" destOrd="0" presId="urn:microsoft.com/office/officeart/2005/8/layout/chevron2"/>
    <dgm:cxn modelId="{16B09EFA-C204-41AB-9B3D-3AE1C8CB31BF}" type="presParOf" srcId="{CE12DEA4-7BCA-47E3-92F5-447714F2D519}" destId="{3E83C634-7B32-46F0-BF03-50666EC869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1ECB4-66B7-4A1A-996F-57B0FA07A79E}">
      <dsp:nvSpPr>
        <dsp:cNvPr id="0" name=""/>
        <dsp:cNvSpPr/>
      </dsp:nvSpPr>
      <dsp:spPr>
        <a:xfrm rot="5400000">
          <a:off x="-142696" y="143435"/>
          <a:ext cx="951309" cy="66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33696"/>
        <a:ext cx="665916" cy="285393"/>
      </dsp:txXfrm>
    </dsp:sp>
    <dsp:sp modelId="{2D6207E3-F14F-4502-AED4-D5C7555293B8}">
      <dsp:nvSpPr>
        <dsp:cNvPr id="0" name=""/>
        <dsp:cNvSpPr/>
      </dsp:nvSpPr>
      <dsp:spPr>
        <a:xfrm rot="5400000">
          <a:off x="1242982" y="-575841"/>
          <a:ext cx="618351" cy="1772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Calendar of events</a:t>
          </a:r>
          <a:endParaRPr lang="en-US" sz="1700" kern="1200" dirty="0"/>
        </a:p>
      </dsp:txBody>
      <dsp:txXfrm rot="-5400000">
        <a:off x="665917" y="31409"/>
        <a:ext cx="1742298" cy="557981"/>
      </dsp:txXfrm>
    </dsp:sp>
    <dsp:sp modelId="{A445F75B-04D7-4CE7-A728-C7A7F3568C01}">
      <dsp:nvSpPr>
        <dsp:cNvPr id="0" name=""/>
        <dsp:cNvSpPr/>
      </dsp:nvSpPr>
      <dsp:spPr>
        <a:xfrm rot="5400000">
          <a:off x="-142696" y="886241"/>
          <a:ext cx="951309" cy="66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1076502"/>
        <a:ext cx="665916" cy="285393"/>
      </dsp:txXfrm>
    </dsp:sp>
    <dsp:sp modelId="{C2B03B5D-EC73-484D-8408-13C8F570E765}">
      <dsp:nvSpPr>
        <dsp:cNvPr id="0" name=""/>
        <dsp:cNvSpPr/>
      </dsp:nvSpPr>
      <dsp:spPr>
        <a:xfrm rot="5400000">
          <a:off x="1242982" y="166479"/>
          <a:ext cx="618351" cy="1772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College and Career Planning</a:t>
          </a:r>
          <a:endParaRPr lang="en-US" sz="1700" kern="1200" dirty="0"/>
        </a:p>
      </dsp:txBody>
      <dsp:txXfrm rot="-5400000">
        <a:off x="665917" y="773730"/>
        <a:ext cx="1742298" cy="557981"/>
      </dsp:txXfrm>
    </dsp:sp>
    <dsp:sp modelId="{782B7A36-9D1F-4D48-A45A-B314B6B14E2D}">
      <dsp:nvSpPr>
        <dsp:cNvPr id="0" name=""/>
        <dsp:cNvSpPr/>
      </dsp:nvSpPr>
      <dsp:spPr>
        <a:xfrm rot="5400000">
          <a:off x="-142696" y="1628562"/>
          <a:ext cx="951309" cy="66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1818823"/>
        <a:ext cx="665916" cy="285393"/>
      </dsp:txXfrm>
    </dsp:sp>
    <dsp:sp modelId="{3E83C634-7B32-46F0-BF03-50666EC869CF}">
      <dsp:nvSpPr>
        <dsp:cNvPr id="0" name=""/>
        <dsp:cNvSpPr/>
      </dsp:nvSpPr>
      <dsp:spPr>
        <a:xfrm rot="5400000">
          <a:off x="1242982" y="908800"/>
          <a:ext cx="618351" cy="1772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Scholarship and testing info</a:t>
          </a:r>
          <a:endParaRPr lang="en-US" sz="1700" kern="1200" dirty="0"/>
        </a:p>
      </dsp:txBody>
      <dsp:txXfrm rot="-5400000">
        <a:off x="665917" y="1516051"/>
        <a:ext cx="1742298" cy="55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7ED9E-FFDC-4E0F-BDBA-E9E746AAA27E}" type="datetimeFigureOut">
              <a:rPr lang="en-US"/>
              <a:pPr>
                <a:defRPr/>
              </a:pPr>
              <a:t>10/01/2020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BAB265-96A4-4D60-8076-40166B29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F0380A-15AF-47CC-AD11-7909155A9B1D}" type="datetimeFigureOut">
              <a:rPr lang="en-US"/>
              <a:pPr>
                <a:defRPr/>
              </a:pPr>
              <a:t>10/01/2020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28984C-306A-4F4C-AAB2-A12E55FAD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35B787-9F5F-49A1-A637-EF8E8E9B4AA4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C6FD42-2494-4344-B2A7-8B68D1229553}" type="datetime8">
              <a:rPr lang="en-US"/>
              <a:pPr>
                <a:defRPr/>
              </a:pPr>
              <a:t>10/01/2020 2:15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911C1CA-791D-4725-8199-5EF9B164C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0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364-E77E-4E07-AE38-4C88DE4F801F}" type="datetime8">
              <a:rPr lang="en-US"/>
              <a:pPr>
                <a:defRPr/>
              </a:pPr>
              <a:t>10/01/2020 2:15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15E9-42D2-4F29-8CE1-A3C6740A874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0A48-7E1D-44D2-933A-060CBD3D2DF1}" type="datetime8">
              <a:rPr lang="en-US"/>
              <a:pPr>
                <a:defRPr/>
              </a:pPr>
              <a:t>10/01/2020 2:15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D581-1622-4C74-9FAD-9D64706A18D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7362-9EF4-4ADD-9984-2374982D1A2B}" type="datetime8">
              <a:rPr lang="en-US"/>
              <a:pPr>
                <a:defRPr/>
              </a:pPr>
              <a:t>10/01/2020 2:15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24856B-AC1D-45A6-A88F-964533E1E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2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F161-ECF3-441C-907A-DDFF4CD2228F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E59401-D268-4D7F-8A67-9CE5A7095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F49CD-6105-4157-BFFC-77BE27801B40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D13496-24D7-4BA2-9D45-E2498E873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4EE375-344A-49A8-8396-9053EB7D1103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05D8B2-E6F1-4270-BC1B-AE8A1329A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1FD8-CB31-49E0-9809-27E9F7CC0552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06E83A-A0B6-4CA9-BA57-DFEEF2F6E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8CD5-DC3D-42A6-894A-3F201C1953A6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4E0ECB1-B3AE-43AC-9E8D-41A09E307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penc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50E3-EDE3-415C-B029-B79B5D6884EB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58DB6C-3FD7-4897-A431-E5A425F35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999D72-CD2A-4F8E-894C-286BB6B02F90}" type="datetime8">
              <a:rPr lang="en-US"/>
              <a:pPr>
                <a:defRPr/>
              </a:pPr>
              <a:t>10/01/2020 2:15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983CDA-A9DD-4054-A904-63E4A516F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C3481F-986A-4B94-A4AB-F8408558BB04}" type="datetime8">
              <a:rPr lang="en-US"/>
              <a:pPr>
                <a:defRPr/>
              </a:pPr>
              <a:t>10/01/2020 2:15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5DA57F34-BF66-46A1-9749-F6F65C6D1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nnettb2@duvalschools.org" TargetMode="External"/><Relationship Id="rId2" Type="http://schemas.openxmlformats.org/officeDocument/2006/relationships/hyperlink" Target="mailto:bouies@duvalschool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371600" y="4267200"/>
            <a:ext cx="64008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3B66BB"/>
                </a:solidFill>
              </a:rPr>
              <a:t>What you need to know to start planning for your greatest possible future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*Presentation will be made available at </a:t>
            </a:r>
            <a:r>
              <a:rPr lang="en-US" altLang="en-US" sz="1600" dirty="0" smtClean="0">
                <a:latin typeface="Arial" panose="020B0604020202020204" pitchFamily="34" charset="0"/>
              </a:rPr>
              <a:t>paxonguidance.weebly.com and the </a:t>
            </a:r>
            <a:r>
              <a:rPr lang="en-US" altLang="en-US" sz="1600" dirty="0" err="1" smtClean="0">
                <a:latin typeface="Arial" panose="020B0604020202020204" pitchFamily="34" charset="0"/>
              </a:rPr>
              <a:t>Paxon</a:t>
            </a:r>
            <a:r>
              <a:rPr lang="en-US" altLang="en-US" sz="1600" dirty="0" smtClean="0">
                <a:latin typeface="Arial" panose="020B0604020202020204" pitchFamily="34" charset="0"/>
              </a:rPr>
              <a:t> School Counseling Teams page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i="1" dirty="0">
              <a:solidFill>
                <a:srgbClr val="3B66B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3072080"/>
            <a:ext cx="8153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12</a:t>
            </a:r>
            <a:r>
              <a:rPr lang="en-US" sz="40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th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Grade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School Counseling Presentation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8600"/>
            <a:ext cx="6629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1143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Graduation Requirements </a:t>
            </a:r>
            <a:r>
              <a:rPr lang="en-US" altLang="en-US" sz="4000" b="1" smtClean="0"/>
              <a:t>MUST</a:t>
            </a:r>
            <a:r>
              <a:rPr lang="en-US" altLang="en-US" sz="4000" smtClean="0"/>
              <a:t> Be Met to Participate in Senior Activities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7239000" y="1524000"/>
            <a:ext cx="182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08975" cy="5181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This includes:</a:t>
            </a:r>
          </a:p>
          <a:p>
            <a:pPr lvl="1">
              <a:defRPr/>
            </a:pPr>
            <a:r>
              <a:rPr lang="en-US" altLang="en-US" dirty="0" smtClean="0"/>
              <a:t>Community service hours (at least 75)</a:t>
            </a:r>
          </a:p>
          <a:p>
            <a:pPr lvl="1">
              <a:defRPr/>
            </a:pPr>
            <a:r>
              <a:rPr lang="en-US" altLang="en-US" dirty="0" smtClean="0"/>
              <a:t>Virtual course requirement</a:t>
            </a:r>
          </a:p>
          <a:p>
            <a:pPr lvl="1">
              <a:defRPr/>
            </a:pPr>
            <a:r>
              <a:rPr lang="en-US" altLang="en-US" dirty="0" smtClean="0"/>
              <a:t>Missing course requirements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r>
              <a:rPr lang="en-US" altLang="en-US" dirty="0" smtClean="0"/>
              <a:t>**These must all be completed by April </a:t>
            </a:r>
            <a:r>
              <a:rPr lang="en-US" altLang="en-US" dirty="0"/>
              <a:t>2</a:t>
            </a:r>
            <a:r>
              <a:rPr lang="en-US" altLang="en-US" dirty="0" smtClean="0"/>
              <a:t>, 2021 to be eligible for Grad Bash and Senior Week activities!!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4200" dirty="0" smtClean="0"/>
              <a:t>A Message from our Senior Class Sponsor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Paxon’s Senior Class Sponsors will be communicating information regarding dues and Senior Week activities to the Class of 2021 and their families soon!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Initial questions and/or concerns can be directed to Mr. Smith at ‘smithk5@duvalschools.org.’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mtClean="0"/>
              <a:t>Resources at Paxon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0678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Learning Lab is scheduled to begin on Sept. 21, 2020. </a:t>
            </a:r>
          </a:p>
          <a:p>
            <a:pPr>
              <a:defRPr/>
            </a:pPr>
            <a:r>
              <a:rPr lang="en-US" altLang="en-US" dirty="0" smtClean="0"/>
              <a:t>Available on Teams M, T, </a:t>
            </a:r>
            <a:r>
              <a:rPr lang="en-US" altLang="en-US" dirty="0" err="1" smtClean="0"/>
              <a:t>Th</a:t>
            </a:r>
            <a:r>
              <a:rPr lang="en-US" altLang="en-US" dirty="0" smtClean="0"/>
              <a:t>, F @ 7:30am; during both lunches; after school (except Friday) on </a:t>
            </a:r>
          </a:p>
          <a:p>
            <a:pPr>
              <a:defRPr/>
            </a:pPr>
            <a:r>
              <a:rPr lang="en-US" altLang="en-US" dirty="0" smtClean="0"/>
              <a:t>Classroom Teacher Tutoring (schedule on website)</a:t>
            </a:r>
          </a:p>
          <a:p>
            <a:pPr>
              <a:defRPr/>
            </a:pPr>
            <a:r>
              <a:rPr lang="en-US" altLang="en-US" dirty="0" smtClean="0"/>
              <a:t>School and Counseling Department websites and Teams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2136775" y="5068888"/>
            <a:ext cx="4946650" cy="1203325"/>
            <a:chOff x="1600200" y="5083069"/>
            <a:chExt cx="4945684" cy="1203812"/>
          </a:xfrm>
        </p:grpSpPr>
        <p:pic>
          <p:nvPicPr>
            <p:cNvPr id="27654" name="Picture 5" descr="Image result for FACEBOOK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105400"/>
              <a:ext cx="1563581" cy="118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7" descr="Image result for twitter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042" y="5181600"/>
              <a:ext cx="1093558" cy="109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9" descr="Image result for instagram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861" y="5083069"/>
              <a:ext cx="1202023" cy="1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879475" y="6448425"/>
            <a:ext cx="762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Follow Paxon on Facebook, Twitter, and Instagram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ACT &amp; SAT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688" y="1312863"/>
            <a:ext cx="9144000" cy="4495800"/>
          </a:xfrm>
        </p:spPr>
        <p:txBody>
          <a:bodyPr>
            <a:normAutofit lnSpcReduction="10000"/>
          </a:bodyPr>
          <a:lstStyle/>
          <a:p>
            <a:pPr marL="740664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Register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www.act.org</a:t>
            </a:r>
          </a:p>
          <a:p>
            <a:pPr marL="732155" lvl="1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ACT Academy – Free, personalized test prep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740664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Register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www.collegeboard.com</a:t>
            </a:r>
          </a:p>
          <a:p>
            <a:pPr marL="755015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Khan Academy – Free personalized test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prep</a:t>
            </a:r>
          </a:p>
          <a:p>
            <a:pPr marL="755015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Seniors will take the SAT for free on October 14, 2020 at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029652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DVHR students - Please be sure to check your student email if you plan on taking the SAT at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on Oct. 14th. There is a survey you need to submit ASAP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755015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lvl="1" indent="-320040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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University of North Florida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ffers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free virtual ACT/SAT test prep sessions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for DCPS students. Students 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need to register for the event, and it is on a first-come, first served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basis. In order to register, students will need to visit the following website: </a:t>
            </a:r>
          </a:p>
          <a:p>
            <a:pPr marL="1006792" lvl="2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https://www.unf.edu/welcomecenter/DCPS_Test_Prep.aspx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57200" y="5903913"/>
            <a:ext cx="8308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7030A0"/>
                </a:solidFill>
                <a:latin typeface="Arial" panose="020B0604020202020204" pitchFamily="34" charset="0"/>
              </a:rPr>
              <a:t>Don’t delay completing college applications because of test scores!!!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ACT or SAT Waiver Qualifications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The student....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I</a:t>
            </a:r>
            <a:r>
              <a:rPr lang="en-US" sz="2200" dirty="0" smtClean="0"/>
              <a:t>s enrolled in or eligible to receive free/reduced lunch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Family income falls within the Income Eligibility Guidelines set by the USDA</a:t>
            </a:r>
            <a:endParaRPr lang="en-US" sz="2200" i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F</a:t>
            </a:r>
            <a:r>
              <a:rPr lang="en-US" sz="2200" dirty="0" smtClean="0"/>
              <a:t>amily receives public assistance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L</a:t>
            </a:r>
            <a:r>
              <a:rPr lang="en-US" sz="2200" dirty="0" smtClean="0"/>
              <a:t>ives in federally subsidized public housing, a foster home, or is homeless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I</a:t>
            </a:r>
            <a:r>
              <a:rPr lang="en-US" sz="2200" dirty="0" smtClean="0"/>
              <a:t>s a ward of the state or an orphan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914400" y="4816614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*Contact your Counselor for waivers if you </a:t>
            </a:r>
            <a:r>
              <a:rPr lang="en-US" altLang="en-US" sz="2000" b="1" dirty="0" smtClean="0"/>
              <a:t>qualify. You may also receive college application fee waivers. *</a:t>
            </a:r>
            <a:endParaRPr lang="en-US" altLang="en-US" sz="2000" b="1" dirty="0"/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457200" y="5715000"/>
            <a:ext cx="8308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7030A0"/>
                </a:solidFill>
                <a:latin typeface="Arial" panose="020B0604020202020204" pitchFamily="34" charset="0"/>
              </a:rPr>
              <a:t>Don’t delay completing college applications because of test scores!!!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2019300"/>
            <a:ext cx="6477000" cy="1828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Bright Futures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Community Service</a:t>
            </a:r>
            <a:endParaRPr lang="en-US" dirty="0"/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Links available at paxonguidance.weebly.com</a:t>
            </a:r>
          </a:p>
        </p:txBody>
      </p:sp>
      <p:pic>
        <p:nvPicPr>
          <p:cNvPr id="30724" name="Picture 4" descr="Paxon School For Advanced Stud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05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mtClean="0"/>
              <a:t>Bright Futures Requirements</a:t>
            </a:r>
          </a:p>
        </p:txBody>
      </p:sp>
      <p:pic>
        <p:nvPicPr>
          <p:cNvPr id="31747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1752600"/>
            <a:ext cx="9110662" cy="3657600"/>
          </a:xfrm>
        </p:spPr>
      </p:pic>
      <p:pic>
        <p:nvPicPr>
          <p:cNvPr id="31748" name="Picture 4" descr="C:\Documents and Settings\apolonk\Local Settings\Temporary Internet Files\Content.IE5\6UHQR0T5\MC90003708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73688"/>
            <a:ext cx="10572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581025" y="5813425"/>
            <a:ext cx="663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Students may take the SAT and ACT exams until June 2021 for</a:t>
            </a:r>
          </a:p>
          <a:p>
            <a:pPr algn="ctr"/>
            <a:r>
              <a:rPr lang="en-US" altLang="en-US"/>
              <a:t>Bright Futures qualifying scores.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Bright Futures GPA Calculation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student’s best grades in each subject area will be used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credits of English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credits of Math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credits of Science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credits of Social Studies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credits of Foreign Language 	</a:t>
            </a:r>
            <a:r>
              <a:rPr lang="en-US" altLang="en-US" sz="17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latin typeface="Berlin Sans FB Demi" panose="020E0802020502020306" pitchFamily="34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**Students may use up to 2 additional credits from courses in the academic areas  listed above as well as AP or IB fine arts courses to raise the GPA.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**Keep in mind that course grades are weighted for Bright Futures GPA calculation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are given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weighting than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DCPS GPA calculation.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Double Wave 1"/>
          <p:cNvSpPr/>
          <p:nvPr/>
        </p:nvSpPr>
        <p:spPr>
          <a:xfrm>
            <a:off x="5867400" y="2743200"/>
            <a:ext cx="2438400" cy="137160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FFAA &amp; FAFSA 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applications open 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on October 1, 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Community Service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391400" cy="4495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900" dirty="0" smtClean="0">
              <a:latin typeface="Berlin Sans FB Demi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900" dirty="0" smtClean="0">
              <a:latin typeface="Berlin Sans FB Demi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Paxon SAS requires that all students perform a minimum of 75 hours of community service.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Students cannot be paid for the service, and it must be performed at a non-profit agency.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Be very careful with doing service at/through religious institutions – not every thing counts.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Community Service should be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meaningful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eliminate headaches later, students must complete the pre-approval form BEFORE starting the service.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Community Service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2133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900" dirty="0" smtClean="0">
              <a:latin typeface="Berlin Sans FB Demi" pitchFamily="34" charset="0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For each different activity that is completed, 3 forms must be turned in to the counseling office: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1792" lvl="1" indent="-27432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Community Service Pre-Approval Form</a:t>
            </a:r>
          </a:p>
          <a:p>
            <a:pPr marL="621792" lvl="1" indent="-27432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Community Service Log Form</a:t>
            </a:r>
          </a:p>
          <a:p>
            <a:pPr marL="621792" lvl="1" indent="-27432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Reflections Form</a:t>
            </a:r>
          </a:p>
          <a:p>
            <a:pPr marL="621792" lvl="1" indent="-27432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Forms are available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Paxon’s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website: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psas.duvalschools.org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 the guidance tab and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guidance website at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paxonguidance.weebly.com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All </a:t>
            </a:r>
            <a:r>
              <a:rPr lang="en-US" sz="2200" u="sng" dirty="0" smtClean="0"/>
              <a:t>completed</a:t>
            </a:r>
            <a:r>
              <a:rPr lang="en-US" sz="2200" dirty="0" smtClean="0"/>
              <a:t> community service documentation is due to the school counseling office no later than </a:t>
            </a:r>
            <a:r>
              <a:rPr lang="en-US" sz="2200" b="1" dirty="0" smtClean="0"/>
              <a:t>April </a:t>
            </a:r>
            <a:r>
              <a:rPr lang="en-US" sz="2200" b="1" dirty="0"/>
              <a:t>2</a:t>
            </a:r>
            <a:r>
              <a:rPr lang="en-US" sz="2200" b="1" dirty="0" smtClean="0"/>
              <a:t>, 2021 </a:t>
            </a:r>
            <a:r>
              <a:rPr lang="en-US" sz="2200" dirty="0" smtClean="0"/>
              <a:t>(Seniors)</a:t>
            </a:r>
          </a:p>
        </p:txBody>
      </p:sp>
      <p:pic>
        <p:nvPicPr>
          <p:cNvPr id="34820" name="Picture 3" descr="C:\Documents and Settings\apolonk\Local Settings\Temporary Internet Files\Content.IE5\A2VJ142Q\MC90029556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2176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Who Is My School Counselor?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7543800" cy="480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775">
                  <a:extLst>
                    <a:ext uri="{9D8B030D-6E8A-4147-A177-3AD203B41FA5}">
                      <a16:colId xmlns:a16="http://schemas.microsoft.com/office/drawing/2014/main" val="1518213877"/>
                    </a:ext>
                  </a:extLst>
                </a:gridCol>
              </a:tblGrid>
              <a:tr h="5069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Paxon</a:t>
                      </a:r>
                      <a:r>
                        <a:rPr lang="en-US" sz="2400" dirty="0" smtClean="0"/>
                        <a:t> School for Advanced</a:t>
                      </a:r>
                      <a:r>
                        <a:rPr lang="en-US" sz="2400" baseline="0" dirty="0" smtClean="0"/>
                        <a:t> Studies Counseling Team</a:t>
                      </a:r>
                      <a:endParaRPr lang="en-US" sz="2400" dirty="0"/>
                    </a:p>
                  </a:txBody>
                  <a:tcPr marT="45732" marB="4573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Dionne Clayton</a:t>
                      </a:r>
                    </a:p>
                    <a:p>
                      <a:pPr algn="ctr"/>
                      <a:r>
                        <a:rPr lang="en-US" sz="2000" dirty="0" smtClean="0"/>
                        <a:t>claytond@duvalschools.org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9 &amp;10: A - H</a:t>
                      </a:r>
                      <a:b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11&amp;12: A - G</a:t>
                      </a:r>
                      <a:endParaRPr lang="en-US" sz="2000" dirty="0" smtClean="0"/>
                    </a:p>
                    <a:p>
                      <a:pPr algn="ctr"/>
                      <a:endParaRPr lang="en-US" sz="1800" dirty="0" smtClean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0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Linda</a:t>
                      </a:r>
                      <a:r>
                        <a:rPr lang="en-US" sz="2400" baseline="0" dirty="0" smtClean="0"/>
                        <a:t> Bajalia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Bajalial</a:t>
                      </a:r>
                      <a:r>
                        <a:rPr lang="en-US" sz="2000" dirty="0" smtClean="0"/>
                        <a:t>@duvalschools.org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9 &amp;10: I -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b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11&amp;12: H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0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Krystal</a:t>
                      </a:r>
                      <a:r>
                        <a:rPr lang="en-US" sz="2400" baseline="0" dirty="0" smtClean="0"/>
                        <a:t> Culpepper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apolonk@duvalschools.org</a:t>
                      </a:r>
                      <a:endParaRPr lang="en-US" sz="2000" dirty="0" smtClean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IB Students in Grades 11 &amp; 12</a:t>
                      </a:r>
                      <a:b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dirty="0" smtClean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8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Michelle Mullen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mullenm@duvalschools.org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9 &amp;10: U - Z</a:t>
                      </a:r>
                      <a:b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Students in Grades 11&amp;12: P – 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IB Prep Students in Grades 9 &amp; 10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Places for Community Service</a:t>
            </a:r>
          </a:p>
        </p:txBody>
      </p:sp>
      <p:pic>
        <p:nvPicPr>
          <p:cNvPr id="35843" name="Picture 4" descr="CAS-Agenc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 r="43750"/>
          <a:stretch>
            <a:fillRect/>
          </a:stretch>
        </p:blipFill>
        <p:spPr bwMode="auto">
          <a:xfrm>
            <a:off x="5562600" y="1600200"/>
            <a:ext cx="2743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76200" y="2514600"/>
            <a:ext cx="51054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more examples and links,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please visit the Paxon school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counseling website at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www.paxonguidance.weebly.com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*Must be a non-profit organization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 Service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29200" y="3731148"/>
            <a:ext cx="3913375" cy="302760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52400" y="1600199"/>
            <a:ext cx="5105400" cy="48058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Check out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on the </a:t>
            </a:r>
            <a:r>
              <a:rPr lang="en-US" b="1" dirty="0" err="1" smtClean="0"/>
              <a:t>Paxon</a:t>
            </a:r>
            <a:r>
              <a:rPr lang="en-US" b="1" dirty="0" smtClean="0"/>
              <a:t> School Counseling Team site for an instructional video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94" y="3657600"/>
            <a:ext cx="2531012" cy="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828800"/>
            <a:ext cx="6477000" cy="1828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college and career planning</a:t>
            </a:r>
            <a:endParaRPr lang="en-US" dirty="0"/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Links available at paxonguidance.weebly.com</a:t>
            </a:r>
          </a:p>
        </p:txBody>
      </p:sp>
      <p:pic>
        <p:nvPicPr>
          <p:cNvPr id="36868" name="Picture 4" descr="Paxon School For Advanced Stud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05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792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 Planning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5029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54864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sure to visit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colleges and universities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BEFORE you make a final decision.</a:t>
            </a:r>
          </a:p>
          <a:p>
            <a:pPr marL="9144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4864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Colleges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virtually (via Teams/Zoom) to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speak to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students during both lunch periods.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923544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Schedule posted outside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school counseling office, on the Paxon school counseling website, linked on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school website, and said during announcements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23544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Students must have teacher permission to miss class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attend the visit if it is scheduled during a lunch when they have class or during class time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7" algn="r">
              <a:lnSpc>
                <a:spcPct val="90000"/>
              </a:lnSpc>
              <a:buFont typeface="Wingdings 2"/>
              <a:buNone/>
              <a:defRPr/>
            </a:pPr>
            <a:r>
              <a:rPr lang="en-US" sz="1000" dirty="0" smtClean="0"/>
              <a:t>						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52400"/>
            <a:ext cx="8686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Virtual College Fairs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8288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6344" lvl="1" indent="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6344" lvl="1" indent="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6344" lvl="1" indent="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600+ Colleges and Universities will offer Zoom sessions</a:t>
            </a:r>
          </a:p>
          <a:p>
            <a:pPr marL="466344" lvl="1" indent="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Visit www.virtualcollegefairs.org to register for 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/>
          </a:p>
          <a:p>
            <a:pPr marL="740981" lvl="2" indent="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~Sept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13: 12-8 p.m. 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~Oct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12: 1-9 p.m. 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~Oct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18: 12-8 p.m. 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~Nov. 8: 2-10 p.m. ET</a:t>
            </a:r>
          </a:p>
          <a:p>
            <a:pPr marL="740664" lvl="1" indent="-27432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Font typeface="Wingdings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29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839200" cy="792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 Applications</a:t>
            </a:r>
            <a:endParaRPr lang="en-US" sz="22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9372600" y="-2833688"/>
          <a:ext cx="1600200" cy="45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26" marB="456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9" name="TextBox 6"/>
          <p:cNvSpPr txBox="1">
            <a:spLocks noChangeArrowheads="1"/>
          </p:cNvSpPr>
          <p:nvPr/>
        </p:nvSpPr>
        <p:spPr bwMode="auto">
          <a:xfrm>
            <a:off x="0" y="1905000"/>
            <a:ext cx="5867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  Now </a:t>
            </a:r>
            <a:r>
              <a:rPr lang="en-US" altLang="en-US" sz="2800" dirty="0">
                <a:latin typeface="Arial" panose="020B0604020202020204" pitchFamily="34" charset="0"/>
              </a:rPr>
              <a:t>is the time to apply!!!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</a:rPr>
              <a:t>Do not wait for the “perfect” test score or GPA.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</a:rPr>
              <a:t>Be aware of </a:t>
            </a:r>
            <a:r>
              <a:rPr lang="en-US" altLang="en-US" sz="2000" dirty="0" smtClean="0">
                <a:latin typeface="Arial" panose="020B0604020202020204" pitchFamily="34" charset="0"/>
              </a:rPr>
              <a:t>deadlines (application, financial aid,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  test scores, etc.)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</a:rPr>
              <a:t>Make sure you are familiar with how to access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the application.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Ex. Common Application, Coalition        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     Application, or via individual college  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     websites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A resource from the </a:t>
            </a:r>
            <a:r>
              <a:rPr lang="en-US" sz="2400" dirty="0" err="1" smtClean="0"/>
              <a:t>CollegeBoard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www.bigfuture.org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96" y="2708470"/>
            <a:ext cx="3993207" cy="220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96648">
            <a:off x="333592" y="540289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2063" y="5191153"/>
            <a:ext cx="299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latin typeface="+mn-lt"/>
              </a:rPr>
              <a:t>Many other search engines are linked on our website</a:t>
            </a:r>
          </a:p>
          <a:p>
            <a:pPr algn="ctr"/>
            <a:r>
              <a:rPr lang="en-US" altLang="en-US" dirty="0" smtClean="0">
                <a:latin typeface="+mn-lt"/>
              </a:rPr>
              <a:t>http://paxonguidance.weebly.com/college--career-planning.html</a:t>
            </a:r>
          </a:p>
          <a:p>
            <a:endParaRPr lang="en-US" dirty="0"/>
          </a:p>
        </p:txBody>
      </p:sp>
      <p:pic>
        <p:nvPicPr>
          <p:cNvPr id="9" name="Picture 4" descr="Picture1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9" y="1661826"/>
            <a:ext cx="2783201" cy="39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7242" y="5606651"/>
            <a:ext cx="3089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+mn-lt"/>
              </a:rPr>
              <a:t>Link available on the </a:t>
            </a:r>
            <a:r>
              <a:rPr lang="en-US" altLang="en-US" dirty="0" err="1">
                <a:latin typeface="+mn-lt"/>
              </a:rPr>
              <a:t>Paxon</a:t>
            </a:r>
            <a:r>
              <a:rPr lang="en-US" altLang="en-US" dirty="0">
                <a:latin typeface="+mn-lt"/>
              </a:rPr>
              <a:t> School Counseling webpage. Click on the link Parent Info tab.</a:t>
            </a:r>
          </a:p>
        </p:txBody>
      </p:sp>
    </p:spTree>
    <p:extLst>
      <p:ext uri="{BB962C8B-B14F-4D97-AF65-F5344CB8AC3E}">
        <p14:creationId xmlns:p14="http://schemas.microsoft.com/office/powerpoint/2010/main" val="314150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pPr algn="ctr"/>
            <a:r>
              <a:rPr lang="en-US" altLang="en-US" sz="3600" smtClean="0"/>
              <a:t>The State University System of Florida – </a:t>
            </a:r>
            <a:br>
              <a:rPr lang="en-US" altLang="en-US" sz="3600" smtClean="0"/>
            </a:br>
            <a:r>
              <a:rPr lang="en-US" altLang="en-US" sz="3600" smtClean="0"/>
              <a:t>A Quick Look at How to Apply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562"/>
              </p:ext>
            </p:extLst>
          </p:nvPr>
        </p:nvGraphicFramePr>
        <p:xfrm>
          <a:off x="1009650" y="1716088"/>
          <a:ext cx="7296151" cy="460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671">
                  <a:extLst>
                    <a:ext uri="{9D8B030D-6E8A-4147-A177-3AD203B41FA5}">
                      <a16:colId xmlns:a16="http://schemas.microsoft.com/office/drawing/2014/main" val="2225334178"/>
                    </a:ext>
                  </a:extLst>
                </a:gridCol>
                <a:gridCol w="1981671">
                  <a:extLst>
                    <a:ext uri="{9D8B030D-6E8A-4147-A177-3AD203B41FA5}">
                      <a16:colId xmlns:a16="http://schemas.microsoft.com/office/drawing/2014/main" val="2214670549"/>
                    </a:ext>
                  </a:extLst>
                </a:gridCol>
                <a:gridCol w="1711442">
                  <a:extLst>
                    <a:ext uri="{9D8B030D-6E8A-4147-A177-3AD203B41FA5}">
                      <a16:colId xmlns:a16="http://schemas.microsoft.com/office/drawing/2014/main" val="2947781725"/>
                    </a:ext>
                  </a:extLst>
                </a:gridCol>
                <a:gridCol w="1621367">
                  <a:extLst>
                    <a:ext uri="{9D8B030D-6E8A-4147-A177-3AD203B41FA5}">
                      <a16:colId xmlns:a16="http://schemas.microsoft.com/office/drawing/2014/main" val="2673577601"/>
                    </a:ext>
                  </a:extLst>
                </a:gridCol>
              </a:tblGrid>
              <a:tr h="3455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School 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Where is the Application Available?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134"/>
                  </a:ext>
                </a:extLst>
              </a:tr>
              <a:tr h="34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Institutional App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Common App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Coalition App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2369335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FAMU*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64592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FAU*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72324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FGCU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85783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FIU*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79055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FL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Poly*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61452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FSU*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64431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New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College*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64803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UCF**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80382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UF*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05192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UNF*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20368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USF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9853"/>
                  </a:ext>
                </a:extLst>
              </a:tr>
              <a:tr h="32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UWF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63472"/>
                  </a:ext>
                </a:extLst>
              </a:tr>
            </a:tbl>
          </a:graphicData>
        </a:graphic>
      </p:graphicFrame>
      <p:sp>
        <p:nvSpPr>
          <p:cNvPr id="38992" name="TextBox 3"/>
          <p:cNvSpPr txBox="1">
            <a:spLocks noChangeArrowheads="1"/>
          </p:cNvSpPr>
          <p:nvPr/>
        </p:nvSpPr>
        <p:spPr bwMode="auto">
          <a:xfrm>
            <a:off x="2514600" y="6321960"/>
            <a:ext cx="3980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*Denotes use of the SSAR on the </a:t>
            </a:r>
            <a:r>
              <a:rPr lang="en-US" altLang="en-US" sz="1400" b="1" dirty="0" smtClean="0"/>
              <a:t>application</a:t>
            </a:r>
          </a:p>
          <a:p>
            <a:r>
              <a:rPr lang="en-US" altLang="en-US" sz="1400" b="1" dirty="0" smtClean="0"/>
              <a:t>**Denotes use of SPARK on the application</a:t>
            </a:r>
            <a:endParaRPr lang="en-US" alt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489200"/>
            <a:ext cx="6477000" cy="1828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Letters of Recommendation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Transcript Requests</a:t>
            </a:r>
            <a:endParaRPr lang="en-US" dirty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Links available at paxonguidance.weebly.com</a:t>
            </a:r>
          </a:p>
        </p:txBody>
      </p:sp>
      <p:pic>
        <p:nvPicPr>
          <p:cNvPr id="39940" name="Picture 4" descr="Paxon School For Advanced Stud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Requesting a Letter of Recommendation</a:t>
            </a:r>
            <a:endParaRPr lang="en-US" sz="39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05800" cy="48006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Letter of Recommendation Information Form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Paxon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School Counseling website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Please be thorough and descriptive in your responses!</a:t>
            </a:r>
          </a:p>
          <a:p>
            <a:pPr marL="9144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Ask your counselor </a:t>
            </a:r>
            <a:r>
              <a:rPr lang="en-US" sz="2600" b="1" i="1" u="sng" dirty="0" smtClean="0">
                <a:latin typeface="Times New Roman" pitchFamily="18" charset="0"/>
                <a:cs typeface="Times New Roman" pitchFamily="18" charset="0"/>
              </a:rPr>
              <a:t>at least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 weeks prior to when you need your completed letter.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2 weeks notice is not given, you may not be able to receive a completed letter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7" algn="r">
              <a:lnSpc>
                <a:spcPct val="90000"/>
              </a:lnSpc>
              <a:buFont typeface="Wingdings 2"/>
              <a:buNone/>
              <a:defRPr/>
            </a:pPr>
            <a:r>
              <a:rPr lang="en-US" sz="1000" dirty="0" smtClean="0"/>
              <a:t>						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Do I Contact My School Counselor?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869238" y="-7026275"/>
          <a:ext cx="20796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281" marR="9128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307388" cy="43545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u="sng" dirty="0" smtClean="0">
                <a:latin typeface="Arial" panose="020B0604020202020204" pitchFamily="34" charset="0"/>
              </a:rPr>
              <a:t>To meet with </a:t>
            </a:r>
            <a:r>
              <a:rPr lang="en-US" altLang="en-US" sz="2800" b="1" u="sng" dirty="0" err="1" smtClean="0">
                <a:latin typeface="Arial" panose="020B0604020202020204" pitchFamily="34" charset="0"/>
              </a:rPr>
              <a:t>Paxon’s</a:t>
            </a:r>
            <a:r>
              <a:rPr lang="en-US" altLang="en-US" sz="2800" b="1" u="sng" dirty="0" smtClean="0">
                <a:latin typeface="Arial" panose="020B0604020202020204" pitchFamily="34" charset="0"/>
              </a:rPr>
              <a:t> Counselors: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400" b="1" u="sng" dirty="0" smtClean="0">
                <a:latin typeface="Arial" panose="020B0604020202020204" pitchFamily="34" charset="0"/>
              </a:rPr>
              <a:t>Students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</a:p>
          <a:p>
            <a:pPr marL="1028700" lvl="1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100" dirty="0" smtClean="0">
                <a:latin typeface="Arial" panose="020B0604020202020204" pitchFamily="34" charset="0"/>
              </a:rPr>
              <a:t>Send an email to your assigned counselor to schedule a virtual or phone conference. </a:t>
            </a:r>
          </a:p>
          <a:p>
            <a:pPr marL="1028700" lvl="1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100" dirty="0" smtClean="0">
                <a:latin typeface="Arial" panose="020B0604020202020204" pitchFamily="34" charset="0"/>
              </a:rPr>
              <a:t>Visit the </a:t>
            </a:r>
            <a:r>
              <a:rPr lang="en-US" altLang="en-US" sz="2100" dirty="0" err="1" smtClean="0">
                <a:latin typeface="Arial" panose="020B0604020202020204" pitchFamily="34" charset="0"/>
              </a:rPr>
              <a:t>Paxon</a:t>
            </a:r>
            <a:r>
              <a:rPr lang="en-US" altLang="en-US" sz="2100" dirty="0" smtClean="0">
                <a:latin typeface="Arial" panose="020B0604020202020204" pitchFamily="34" charset="0"/>
              </a:rPr>
              <a:t> School Counseling Team. Counselors are live and available on the General channel for questions Monday-Friday at the following times:</a:t>
            </a:r>
          </a:p>
          <a:p>
            <a:pPr marL="1428750" lvl="2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8:00-8:10am</a:t>
            </a:r>
          </a:p>
          <a:p>
            <a:pPr marL="1428750" lvl="2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11:15-11:25am</a:t>
            </a:r>
          </a:p>
          <a:p>
            <a:pPr marL="1428750" lvl="2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12:50-1:00pm</a:t>
            </a:r>
          </a:p>
          <a:p>
            <a:pPr marL="1428750" lvl="2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2:55-3:10pm</a:t>
            </a:r>
            <a:endParaRPr lang="en-US" altLang="en-US" sz="2400" b="1" u="sng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400" b="1" u="sng" dirty="0" smtClean="0">
                <a:latin typeface="Arial" panose="020B0604020202020204" pitchFamily="34" charset="0"/>
              </a:rPr>
              <a:t>Parents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latin typeface="Arial" panose="020B0604020202020204" pitchFamily="34" charset="0"/>
              </a:rPr>
              <a:t>Send an email to your </a:t>
            </a:r>
            <a:r>
              <a:rPr lang="en-US" altLang="en-US" sz="2400" dirty="0" smtClean="0">
                <a:latin typeface="Arial" panose="020B0604020202020204" pitchFamily="34" charset="0"/>
              </a:rPr>
              <a:t>student’s assigned </a:t>
            </a:r>
            <a:r>
              <a:rPr lang="en-US" altLang="en-US" sz="2400" dirty="0">
                <a:latin typeface="Arial" panose="020B0604020202020204" pitchFamily="34" charset="0"/>
              </a:rPr>
              <a:t>counselor to schedule a virtual or phone conference.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792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Transcript Requests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5029200"/>
          </a:xfrm>
          <a:ln>
            <a:miter lim="800000"/>
            <a:headEnd/>
            <a:tailEnd/>
          </a:ln>
          <a:extLst/>
        </p:spPr>
        <p:txBody>
          <a:bodyPr>
            <a:normAutofit fontScale="77500" lnSpcReduction="20000"/>
          </a:bodyPr>
          <a:lstStyle/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Information and forms for requesting transcripts are on our Paxon Guidance website. They are electronically sent to our data clerks when you complete them.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different types of transcript requests: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In-state, public colleges/universities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(sent electronically)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Out-of-state or private colleges/universities &amp; scholarships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(hard copy given to student...specify if it needs to be official vs. unofficial)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You may request up to 5 hard copy official transcripts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Over 5 copies: Student will be given 1 transcript and student must bring copies back to the counseling office to be made official</a:t>
            </a: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Submit your transcript requests </a:t>
            </a:r>
            <a:r>
              <a:rPr lang="en-US" sz="2600" i="1" u="sng" dirty="0" smtClean="0">
                <a:latin typeface="Times New Roman" pitchFamily="18" charset="0"/>
                <a:cs typeface="Times New Roman" pitchFamily="18" charset="0"/>
              </a:rPr>
              <a:t>at least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 weeks prior to when it is needed</a:t>
            </a:r>
          </a:p>
          <a:p>
            <a:pPr marL="73215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If 2 weeks notice is not given, you may not be able to receive your transcript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marL="41148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7" algn="r">
              <a:lnSpc>
                <a:spcPct val="90000"/>
              </a:lnSpc>
              <a:buFont typeface="Wingdings 2"/>
              <a:buNone/>
              <a:defRPr/>
            </a:pPr>
            <a:r>
              <a:rPr lang="en-US" sz="1000" dirty="0" smtClean="0"/>
              <a:t>						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792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Transcript Requests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5029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9144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If applying through any of these sites, your counselor can upload your transcript electronically...</a:t>
            </a:r>
          </a:p>
          <a:p>
            <a:pPr lvl="7" algn="r">
              <a:lnSpc>
                <a:spcPct val="90000"/>
              </a:lnSpc>
              <a:buFont typeface="Wingdings 2"/>
              <a:buNone/>
              <a:defRPr/>
            </a:pPr>
            <a:r>
              <a:rPr lang="en-US" sz="1000" dirty="0" smtClean="0"/>
              <a:t>						</a:t>
            </a:r>
            <a:endParaRPr lang="en-US" sz="2000" dirty="0"/>
          </a:p>
        </p:txBody>
      </p:sp>
      <p:pic>
        <p:nvPicPr>
          <p:cNvPr id="4301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8575"/>
            <a:ext cx="34750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Image result for coalition ap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568575"/>
            <a:ext cx="25590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4" descr="Image result for sende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700588"/>
            <a:ext cx="4162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38800" y="5166406"/>
            <a:ext cx="2819400" cy="115819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Make sure to inform your counselor if you need your transcript uploaded.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7921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Careful on Social Media...</a:t>
            </a:r>
            <a:endParaRPr lang="en-US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21333" r="31665" b="7059"/>
          <a:stretch>
            <a:fillRect/>
          </a:stretch>
        </p:blipFill>
        <p:spPr bwMode="auto">
          <a:xfrm>
            <a:off x="1443038" y="1676400"/>
            <a:ext cx="6181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Questions, Comments, Concerns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895600" y="2133600"/>
            <a:ext cx="5883275" cy="114300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Your Counselor!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000" smtClean="0"/>
          </a:p>
        </p:txBody>
      </p:sp>
      <p:pic>
        <p:nvPicPr>
          <p:cNvPr id="50180" name="Picture 2" descr="C:\Documents and Settings\bernarda\Local Settings\Temporary Internet Files\Content.IE5\HKR65GB2\MCj044132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6828">
            <a:off x="401638" y="1612900"/>
            <a:ext cx="22447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3603625"/>
          <a:ext cx="7086600" cy="287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185">
                  <a:extLst>
                    <a:ext uri="{9D8B030D-6E8A-4147-A177-3AD203B41FA5}">
                      <a16:colId xmlns:a16="http://schemas.microsoft.com/office/drawing/2014/main" val="739688677"/>
                    </a:ext>
                  </a:extLst>
                </a:gridCol>
                <a:gridCol w="3646415">
                  <a:extLst>
                    <a:ext uri="{9D8B030D-6E8A-4147-A177-3AD203B41FA5}">
                      <a16:colId xmlns:a16="http://schemas.microsoft.com/office/drawing/2014/main" val="1854000927"/>
                    </a:ext>
                  </a:extLst>
                </a:gridCol>
              </a:tblGrid>
              <a:tr h="870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Dionne Clayton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claytond@duvalschools.org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AP Students in Grades 11&amp;12: A - 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554342320"/>
                  </a:ext>
                </a:extLst>
              </a:tr>
              <a:tr h="827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Linda Bajalia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Bajalial</a:t>
                      </a:r>
                      <a:r>
                        <a:rPr lang="en-US" sz="1800" dirty="0">
                          <a:effectLst/>
                        </a:rPr>
                        <a:t>@duvalschools.org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/>
                      </a:r>
                      <a:br>
                        <a:rPr lang="pt-BR" sz="1800" dirty="0">
                          <a:effectLst/>
                        </a:rPr>
                      </a:br>
                      <a:r>
                        <a:rPr lang="pt-BR" sz="1800" dirty="0">
                          <a:effectLst/>
                        </a:rPr>
                        <a:t>AP Students in Grades 11&amp;12: H - 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3535285728"/>
                  </a:ext>
                </a:extLst>
              </a:tr>
              <a:tr h="1174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Michelle Mullen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mullenm@duvalschools.org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AP Students in Grades 11&amp;12: P – Z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228270709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Paxon Counseling Office Staff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19288"/>
          <a:ext cx="8686800" cy="465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6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Support Staff</a:t>
                      </a:r>
                      <a:endParaRPr lang="en-US" sz="3600" dirty="0"/>
                    </a:p>
                  </a:txBody>
                  <a:tcPr marT="45676" marB="4567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34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800" b="1" dirty="0" smtClean="0"/>
                        <a:t>Ms. Bouie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2"/>
                        </a:rPr>
                        <a:t>bouies@duvalschools.org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(904)693-7583</a:t>
                      </a:r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Scheduling parent/teacher conferences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FOCUS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portal information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Hard copies of transcripts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Attendance clerk</a:t>
                      </a:r>
                      <a:endParaRPr lang="en-US" sz="2400" dirty="0"/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07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800" b="1" dirty="0" smtClean="0"/>
                        <a:t>Ms. Bennett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3"/>
                        </a:rPr>
                        <a:t>bennettb2@duvalschools.org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(904)693-7583</a:t>
                      </a:r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4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Student Records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Enrollment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Electronic Transcript Requests</a:t>
                      </a:r>
                      <a:endParaRPr lang="en-US" sz="2400" dirty="0"/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2" name="TextBox 4"/>
          <p:cNvSpPr txBox="1">
            <a:spLocks noChangeArrowheads="1"/>
          </p:cNvSpPr>
          <p:nvPr/>
        </p:nvSpPr>
        <p:spPr bwMode="auto">
          <a:xfrm flipH="1">
            <a:off x="10134600" y="4737100"/>
            <a:ext cx="460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32D2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4000" smtClean="0"/>
              <a:t>Attendance &amp; Reporting of Absences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endParaRPr lang="en-US" altLang="en-US" sz="3200" dirty="0" smtClean="0"/>
          </a:p>
          <a:p>
            <a:pPr>
              <a:defRPr/>
            </a:pPr>
            <a:r>
              <a:rPr lang="en-US" altLang="en-US" sz="3200" dirty="0" smtClean="0"/>
              <a:t>Upcoming absences should be reported to classroom teachers </a:t>
            </a:r>
            <a:r>
              <a:rPr lang="en-US" altLang="en-US" sz="3200" b="1" i="1" u="sng" dirty="0" smtClean="0"/>
              <a:t>and</a:t>
            </a:r>
            <a:r>
              <a:rPr lang="en-US" altLang="en-US" sz="3200" b="1" dirty="0" smtClean="0"/>
              <a:t> </a:t>
            </a:r>
            <a:r>
              <a:rPr lang="en-US" altLang="en-US" sz="3200" dirty="0" smtClean="0"/>
              <a:t>the Attendance Clerk (Ms. Bouie) by email</a:t>
            </a:r>
          </a:p>
          <a:p>
            <a:pPr lvl="1">
              <a:defRPr/>
            </a:pPr>
            <a:r>
              <a:rPr lang="en-US" altLang="en-US" sz="2900" dirty="0" smtClean="0"/>
              <a:t>You may copy your counselor on emails sent </a:t>
            </a:r>
          </a:p>
          <a:p>
            <a:pPr lvl="1">
              <a:defRPr/>
            </a:pPr>
            <a:r>
              <a:rPr lang="en-US" altLang="en-US" sz="2900" dirty="0" smtClean="0"/>
              <a:t>Students are responsible for work missed during absences</a:t>
            </a:r>
            <a:endParaRPr lang="en-US" altLang="en-US" dirty="0" smtClean="0"/>
          </a:p>
          <a:p>
            <a:pPr marL="366713" lvl="1" indent="0" algn="ctr">
              <a:buFont typeface="Wingdings 2" panose="05020102010507070707" pitchFamily="18" charset="2"/>
              <a:buNone/>
              <a:defRPr/>
            </a:pPr>
            <a:endParaRPr lang="en-US" altLang="en-US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4071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latin typeface="Tw Cen MT (Headings)"/>
              </a:rPr>
              <a:t>www.paxonguidance.weebly.com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4636" y="2928629"/>
          <a:ext cx="2438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828800"/>
            <a:ext cx="6477000" cy="18288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Graduation Requirements</a:t>
            </a:r>
            <a:endParaRPr lang="en-US" sz="6000" dirty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smtClean="0"/>
              <a:t>Links available at paxonguidance.weebly.com</a:t>
            </a:r>
          </a:p>
        </p:txBody>
      </p:sp>
      <p:pic>
        <p:nvPicPr>
          <p:cNvPr id="22532" name="Picture 4" descr="Paxon School For Advanced Stud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2113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56575" cy="12192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Graduation Requirements and the Scholar Diploma Designation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credits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credits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(Algebra I, Geometry, Algebra 2, and 1 more equally rigorous math)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credits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(Biology  and 2 additional equally rigorous science classes)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credits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World History, 1 American History,  ½ American Gov’t, ½  Economics)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credits 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(must be in the same language)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Visual/Performing Art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credit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1 credit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Electives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 credits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Paxon AP Course Requirement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Minimum of 7 AP courses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Passing score on the FSA: grade 10 Reading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required EOCs </a:t>
            </a:r>
            <a:r>
              <a:rPr lang="en-US" alt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(Algebra I, Geometry, Biology, US History)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unweighted 2.0 GPA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Online Course (via FLVS or Duval Flex)</a:t>
            </a:r>
            <a:endParaRPr lang="en-US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C:\Documents and Settings\apolonk\Local Settings\Temporary Internet Files\Content.IE5\TAD3L1RF\MC9003055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5257800"/>
            <a:ext cx="13049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Report Card Grades &amp; FLVS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student receives an ‘F’ for a 1</a:t>
            </a:r>
            <a:r>
              <a:rPr lang="en-US" altLang="en-US" sz="3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course.....</a:t>
            </a:r>
          </a:p>
          <a:p>
            <a:pPr eaLnBrk="1" hangingPunct="1">
              <a:defRPr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an appointment to speak with your assigned counselor</a:t>
            </a:r>
          </a:p>
          <a:p>
            <a:pPr eaLnBrk="1" hangingPunct="1">
              <a:defRPr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up for the course on FLVS immediately</a:t>
            </a:r>
          </a:p>
          <a:p>
            <a:pPr eaLnBrk="1" hangingPunct="1">
              <a:defRPr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must be completed by April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2021.</a:t>
            </a:r>
          </a:p>
          <a:p>
            <a:pPr eaLnBrk="1" hangingPunct="1">
              <a:defRPr/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1" descr="301 Moved Permanent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68850"/>
            <a:ext cx="1828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0DC7845F59C742963C7E875BC4ABCD" ma:contentTypeVersion="28" ma:contentTypeDescription="Create a new document." ma:contentTypeScope="" ma:versionID="a8e5b98cc5ed38d02f400d01334e796b">
  <xsd:schema xmlns:xsd="http://www.w3.org/2001/XMLSchema" xmlns:xs="http://www.w3.org/2001/XMLSchema" xmlns:p="http://schemas.microsoft.com/office/2006/metadata/properties" xmlns:ns3="453614e0-a4e8-424c-b3ba-f2f5d3461010" xmlns:ns4="bdee9fd0-24ae-43d5-a993-c229dd72aa5e" targetNamespace="http://schemas.microsoft.com/office/2006/metadata/properties" ma:root="true" ma:fieldsID="16ad3474d7f41b6cb756ee8160707f75" ns3:_="" ns4:_="">
    <xsd:import namespace="453614e0-a4e8-424c-b3ba-f2f5d3461010"/>
    <xsd:import namespace="bdee9fd0-24ae-43d5-a993-c229dd72aa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614e0-a4e8-424c-b3ba-f2f5d34610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e9fd0-24ae-43d5-a993-c229dd72aa5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bdee9fd0-24ae-43d5-a993-c229dd72aa5e" xsi:nil="true"/>
    <Students xmlns="bdee9fd0-24ae-43d5-a993-c229dd72aa5e">
      <UserInfo>
        <DisplayName/>
        <AccountId xsi:nil="true"/>
        <AccountType/>
      </UserInfo>
    </Students>
    <Has_Teacher_Only_SectionGroup xmlns="bdee9fd0-24ae-43d5-a993-c229dd72aa5e" xsi:nil="true"/>
    <Teachers xmlns="bdee9fd0-24ae-43d5-a993-c229dd72aa5e">
      <UserInfo>
        <DisplayName/>
        <AccountId xsi:nil="true"/>
        <AccountType/>
      </UserInfo>
    </Teachers>
    <Self_Registration_Enabled xmlns="bdee9fd0-24ae-43d5-a993-c229dd72aa5e" xsi:nil="true"/>
    <Templates xmlns="bdee9fd0-24ae-43d5-a993-c229dd72aa5e" xsi:nil="true"/>
    <DefaultSectionNames xmlns="bdee9fd0-24ae-43d5-a993-c229dd72aa5e" xsi:nil="true"/>
    <NotebookType xmlns="bdee9fd0-24ae-43d5-a993-c229dd72aa5e" xsi:nil="true"/>
    <Is_Collaboration_Space_Locked xmlns="bdee9fd0-24ae-43d5-a993-c229dd72aa5e" xsi:nil="true"/>
    <FolderType xmlns="bdee9fd0-24ae-43d5-a993-c229dd72aa5e" xsi:nil="true"/>
    <Owner xmlns="bdee9fd0-24ae-43d5-a993-c229dd72aa5e">
      <UserInfo>
        <DisplayName/>
        <AccountId xsi:nil="true"/>
        <AccountType/>
      </UserInfo>
    </Owner>
    <Student_Groups xmlns="bdee9fd0-24ae-43d5-a993-c229dd72aa5e">
      <UserInfo>
        <DisplayName/>
        <AccountId xsi:nil="true"/>
        <AccountType/>
      </UserInfo>
    </Student_Groups>
    <AppVersion xmlns="bdee9fd0-24ae-43d5-a993-c229dd72aa5e" xsi:nil="true"/>
    <Invited_Students xmlns="bdee9fd0-24ae-43d5-a993-c229dd72aa5e" xsi:nil="true"/>
    <Invited_Teachers xmlns="bdee9fd0-24ae-43d5-a993-c229dd72aa5e" xsi:nil="true"/>
  </documentManagement>
</p:properties>
</file>

<file path=customXml/itemProps1.xml><?xml version="1.0" encoding="utf-8"?>
<ds:datastoreItem xmlns:ds="http://schemas.openxmlformats.org/officeDocument/2006/customXml" ds:itemID="{031A2990-F375-49E9-A58B-4F8F59132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614e0-a4e8-424c-b3ba-f2f5d3461010"/>
    <ds:schemaRef ds:uri="bdee9fd0-24ae-43d5-a993-c229dd72a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D19A7D-5101-4FD5-84C8-35B3E8A019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39204-7ACC-414C-B59A-E6504DEF2EE8}">
  <ds:schemaRefs>
    <ds:schemaRef ds:uri="http://purl.org/dc/terms/"/>
    <ds:schemaRef ds:uri="http://schemas.openxmlformats.org/package/2006/metadata/core-properties"/>
    <ds:schemaRef ds:uri="bdee9fd0-24ae-43d5-a993-c229dd72aa5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3614e0-a4e8-424c-b3ba-f2f5d34610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0</TotalTime>
  <Words>1659</Words>
  <Application>Microsoft Office PowerPoint</Application>
  <PresentationFormat>On-screen Show (4:3)</PresentationFormat>
  <Paragraphs>327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Berlin Sans FB Demi</vt:lpstr>
      <vt:lpstr>Calibri</vt:lpstr>
      <vt:lpstr>Courier New</vt:lpstr>
      <vt:lpstr>Times New Roman</vt:lpstr>
      <vt:lpstr>Tw Cen MT</vt:lpstr>
      <vt:lpstr>Tw Cen MT (Headings)</vt:lpstr>
      <vt:lpstr>Wingdings</vt:lpstr>
      <vt:lpstr>Wingdings 2</vt:lpstr>
      <vt:lpstr>Wingdings 3</vt:lpstr>
      <vt:lpstr>TS010352479</vt:lpstr>
      <vt:lpstr>PowerPoint Presentation</vt:lpstr>
      <vt:lpstr>Who Is My School Counselor?</vt:lpstr>
      <vt:lpstr>How Do I Contact My School Counselor?</vt:lpstr>
      <vt:lpstr>Paxon Counseling Office Staff</vt:lpstr>
      <vt:lpstr>Attendance &amp; Reporting of Absences</vt:lpstr>
      <vt:lpstr>PowerPoint Presentation</vt:lpstr>
      <vt:lpstr>Graduation Requirements</vt:lpstr>
      <vt:lpstr>Graduation Requirements and the Scholar Diploma Designation </vt:lpstr>
      <vt:lpstr>Report Card Grades &amp; FLVS</vt:lpstr>
      <vt:lpstr>Graduation Requirements MUST Be Met to Participate in Senior Activities</vt:lpstr>
      <vt:lpstr>A Message from our Senior Class Sponsor</vt:lpstr>
      <vt:lpstr>Resources at Paxon</vt:lpstr>
      <vt:lpstr>ACT &amp; SAT</vt:lpstr>
      <vt:lpstr>ACT or SAT Waiver Qualifications</vt:lpstr>
      <vt:lpstr>Bright Futures  and  Community Service</vt:lpstr>
      <vt:lpstr>Bright Futures Requirements</vt:lpstr>
      <vt:lpstr>Bright Futures GPA Calculation</vt:lpstr>
      <vt:lpstr>Community Service</vt:lpstr>
      <vt:lpstr>Community Service</vt:lpstr>
      <vt:lpstr>Places for Community Service</vt:lpstr>
      <vt:lpstr>Community Service</vt:lpstr>
      <vt:lpstr>college and career planning</vt:lpstr>
      <vt:lpstr>College Planning</vt:lpstr>
      <vt:lpstr>Virtual College Fairs</vt:lpstr>
      <vt:lpstr>College Applications</vt:lpstr>
      <vt:lpstr>Where do I start?</vt:lpstr>
      <vt:lpstr>The State University System of Florida –  A Quick Look at How to Apply</vt:lpstr>
      <vt:lpstr>Letters of Recommendation  and  Transcript Requests</vt:lpstr>
      <vt:lpstr>Requesting a Letter of Recommendation</vt:lpstr>
      <vt:lpstr>Transcript Requests</vt:lpstr>
      <vt:lpstr>Transcript Requests</vt:lpstr>
      <vt:lpstr>Be Careful on Social Media...</vt:lpstr>
      <vt:lpstr>Questions, Comments,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2012-08-15T16:11:48Z</dcterms:created>
  <dcterms:modified xsi:type="dcterms:W3CDTF">2020-10-01T18:57:33Z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  <property fmtid="{D5CDD505-2E9C-101B-9397-08002B2CF9AE}" pid="3" name="ContentTypeId">
    <vt:lpwstr>0x010100160DC7845F59C742963C7E875BC4ABCD</vt:lpwstr>
  </property>
</Properties>
</file>